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6"/>
  </p:notesMasterIdLst>
  <p:sldIdLst>
    <p:sldId id="256" r:id="rId3"/>
    <p:sldId id="263" r:id="rId4"/>
    <p:sldId id="257" r:id="rId5"/>
    <p:sldId id="265" r:id="rId7"/>
    <p:sldId id="258" r:id="rId8"/>
    <p:sldId id="259" r:id="rId9"/>
    <p:sldId id="262" r:id="rId10"/>
    <p:sldId id="260" r:id="rId11"/>
    <p:sldId id="261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70B395-2DD1-4E0C-AD7F-C33E717CE14B}" type="datetimeFigureOut">
              <a:rPr lang="pt-BR" smtClean="0"/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  <a:endParaRPr lang="pt-BR" smtClean="0"/>
          </a:p>
          <a:p>
            <a:pPr lvl="1"/>
            <a:r>
              <a:rPr lang="pt-BR" smtClean="0"/>
              <a:t>Segundo nível</a:t>
            </a:r>
            <a:endParaRPr lang="pt-BR" smtClean="0"/>
          </a:p>
          <a:p>
            <a:pPr lvl="2"/>
            <a:r>
              <a:rPr lang="pt-BR" smtClean="0"/>
              <a:t>Terceiro nível</a:t>
            </a:r>
            <a:endParaRPr lang="pt-BR" smtClean="0"/>
          </a:p>
          <a:p>
            <a:pPr lvl="3"/>
            <a:r>
              <a:rPr lang="pt-BR" smtClean="0"/>
              <a:t>Quarto nível</a:t>
            </a:r>
            <a:endParaRPr lang="pt-BR" smtClean="0"/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66332-D461-43D9-A1C1-8FF0295CCEC5}" type="slidenum">
              <a:rPr lang="pt-BR" smtClean="0"/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ço Reservado para Imagem de Slide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Espaço Reservado para Texto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pt-B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ço Reservado para Imagem de Slide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Espaço Reservado para Texto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pt-B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1.jpe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20.pn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21.jpe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22.jpe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1216152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0"/>
            <a:ext cx="27432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logo gpa 2.jpg"/>
          <p:cNvPicPr preferRelativeResize="0">
            <a:picLocks noChangeAspect="1"/>
          </p:cNvPicPr>
          <p:nvPr/>
        </p:nvPicPr>
        <p:blipFill>
          <a:blip r:embed="rId1">
            <a:alphaModFix amt="52000"/>
          </a:blip>
          <a:stretch>
            <a:fillRect/>
          </a:stretch>
        </p:blipFill>
        <p:spPr>
          <a:xfrm>
            <a:off x="9497695" y="55880"/>
            <a:ext cx="2389505" cy="25876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8" name="TextBox 7"/>
          <p:cNvSpPr txBox="1"/>
          <p:nvPr/>
        </p:nvSpPr>
        <p:spPr>
          <a:xfrm>
            <a:off x="914400" y="3840480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800" b="1">
                <a:solidFill>
                  <a:srgbClr val="003399"/>
                </a:solidFill>
              </a:rPr>
              <a:t>Clube de Regatas Guaíba Porto Alegre</a:t>
            </a:r>
            <a:endParaRPr sz="3800" b="1">
              <a:solidFill>
                <a:srgbClr val="003399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4754880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t>Retrospectiva 2024</a:t>
            </a:r>
          </a:p>
          <a:p>
            <a:r>
              <a:t>Superação, Reconstrução e Conquistas</a:t>
            </a:r>
          </a:p>
        </p:txBody>
      </p:sp>
      <p:pic>
        <p:nvPicPr>
          <p:cNvPr id="6" name="Picture 5" descr="logo gpa 2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91345" y="31115"/>
            <a:ext cx="2670175" cy="289179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8360" y="274955"/>
            <a:ext cx="4032885" cy="999490"/>
          </a:xfrm>
        </p:spPr>
        <p:txBody>
          <a:bodyPr>
            <a:normAutofit/>
          </a:bodyPr>
          <a:p>
            <a:r>
              <a:rPr lang="pt-BR" altLang="en-US" sz="3110" b="1">
                <a:solidFill>
                  <a:schemeClr val="tx2"/>
                </a:solidFill>
              </a:rPr>
              <a:t>O clube em 2024</a:t>
            </a:r>
            <a:endParaRPr lang="pt-BR" altLang="en-US" sz="3110" b="1">
              <a:solidFill>
                <a:schemeClr val="tx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0"/>
            <a:ext cx="27432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Imagem 7" descr="WhatsApp Image 2026-03-19 at 15.23.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7470" y="1413510"/>
            <a:ext cx="5177155" cy="2549525"/>
          </a:xfrm>
          <a:prstGeom prst="rect">
            <a:avLst/>
          </a:prstGeom>
        </p:spPr>
      </p:pic>
      <p:pic>
        <p:nvPicPr>
          <p:cNvPr id="9" name="Imagem 8" descr="WhatsApp Image 2026-03-19 at 15.23.17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205" y="3978910"/>
            <a:ext cx="5102860" cy="2729865"/>
          </a:xfrm>
          <a:prstGeom prst="rect">
            <a:avLst/>
          </a:prstGeom>
        </p:spPr>
      </p:pic>
      <p:sp>
        <p:nvSpPr>
          <p:cNvPr id="11" name="Caixa de Texto 10"/>
          <p:cNvSpPr txBox="1"/>
          <p:nvPr/>
        </p:nvSpPr>
        <p:spPr>
          <a:xfrm>
            <a:off x="831215" y="1273810"/>
            <a:ext cx="3048000" cy="46545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pt-BR"/>
              <a:t>A enchente hist</a:t>
            </a:r>
            <a:r>
              <a:rPr lang="en-US" altLang="en-US"/>
              <a:t>ó</a:t>
            </a:r>
            <a:r>
              <a:rPr lang="en-US" altLang="pt-BR"/>
              <a:t>rica de 2024 afetou diretamente o GPA e suas atividades. Por estar localizado às margens do rio, o clube foi um dos primeiros a ser atingido, junto a outras entidades n</a:t>
            </a:r>
            <a:r>
              <a:rPr lang="en-US" altLang="en-US"/>
              <a:t>á</a:t>
            </a:r>
            <a:r>
              <a:rPr lang="en-US" altLang="pt-BR"/>
              <a:t>uticas, sofrendo impactos significativos em sua estrutura e na continuidade de seus trabalhos esportivos.</a:t>
            </a:r>
            <a:endParaRPr lang="pt-BR" altLang="en-US"/>
          </a:p>
        </p:txBody>
      </p:sp>
      <p:pic>
        <p:nvPicPr>
          <p:cNvPr id="6" name="Picture 5" descr="logo gpa 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1750" y="7620"/>
            <a:ext cx="1575435" cy="140589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1216152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0"/>
            <a:ext cx="27432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logo gpa 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1125" y="31115"/>
            <a:ext cx="1828800" cy="19802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38225" y="300355"/>
            <a:ext cx="1835150" cy="61404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pt-BR" sz="3400" b="1">
                <a:solidFill>
                  <a:srgbClr val="003399"/>
                </a:solidFill>
              </a:rPr>
              <a:t>Estrutura</a:t>
            </a:r>
            <a:endParaRPr lang="pt-BR" sz="3400" b="1">
              <a:solidFill>
                <a:srgbClr val="00339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2960" y="1417955"/>
            <a:ext cx="9678035" cy="1014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pt-BR" sz="2000"/>
              <a:t>O ano de 2024 foi marcado por grandes desafios, especialmente pela enchente que atingiu diretamente o clube. Como consequ</a:t>
            </a:r>
            <a:r>
              <a:rPr lang="en-US" altLang="en-US" sz="2000"/>
              <a:t>ê</a:t>
            </a:r>
            <a:r>
              <a:rPr lang="en-US" altLang="pt-BR" sz="2000"/>
              <a:t>ncia, sua estrutura foi extremamente danificada, gerando preju</a:t>
            </a:r>
            <a:r>
              <a:rPr lang="en-US" altLang="en-US" sz="2000"/>
              <a:t>í</a:t>
            </a:r>
            <a:r>
              <a:rPr lang="en-US" altLang="pt-BR" sz="2000"/>
              <a:t>zos significativos e dificultando a retomada das atividades.</a:t>
            </a:r>
            <a:endParaRPr lang="en-US" altLang="pt-BR" sz="2000"/>
          </a:p>
        </p:txBody>
      </p:sp>
      <p:pic>
        <p:nvPicPr>
          <p:cNvPr id="11" name="Imagem 10" descr="WhatsApp Image 2026-03-17 at 16.18.53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2590" y="2718435"/>
            <a:ext cx="3254375" cy="3322955"/>
          </a:xfrm>
          <a:prstGeom prst="rect">
            <a:avLst/>
          </a:prstGeom>
          <a:solidFill>
            <a:srgbClr val="F5F5F5"/>
          </a:solidFill>
        </p:spPr>
      </p:pic>
      <p:pic>
        <p:nvPicPr>
          <p:cNvPr id="10" name="Imagem 9" descr="WhatsApp Image 2026-03-17 at 16.18.4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2718435"/>
            <a:ext cx="3399790" cy="3291840"/>
          </a:xfrm>
          <a:prstGeom prst="rect">
            <a:avLst/>
          </a:prstGeom>
        </p:spPr>
      </p:pic>
      <p:pic>
        <p:nvPicPr>
          <p:cNvPr id="12" name="Imagem 11" descr="WhatsApp Image 2026-03-17 at 16.18.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2680" y="2718435"/>
            <a:ext cx="4405630" cy="33045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3738245" cy="1222375"/>
          </a:xfrm>
        </p:spPr>
        <p:txBody>
          <a:bodyPr/>
          <a:p>
            <a:r>
              <a:rPr lang="pt-BR" altLang="en-US" sz="2400" b="1">
                <a:solidFill>
                  <a:schemeClr val="tx2"/>
                </a:solidFill>
                <a:sym typeface="+mn-ea"/>
              </a:rPr>
              <a:t>Solidariedade </a:t>
            </a:r>
            <a:endParaRPr lang="pt-BR" altLang="en-US" sz="2400" b="1">
              <a:solidFill>
                <a:schemeClr val="tx2"/>
              </a:solidFill>
            </a:endParaRPr>
          </a:p>
        </p:txBody>
      </p:sp>
      <p:sp>
        <p:nvSpPr>
          <p:cNvPr id="3" name="Caixa de Texto 2"/>
          <p:cNvSpPr txBox="1"/>
          <p:nvPr/>
        </p:nvSpPr>
        <p:spPr>
          <a:xfrm>
            <a:off x="6298565" y="97345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pt-BR" altLang="en-US"/>
          </a:p>
        </p:txBody>
      </p:sp>
      <p:sp>
        <p:nvSpPr>
          <p:cNvPr id="5" name="Caixa de Texto 4"/>
          <p:cNvSpPr txBox="1"/>
          <p:nvPr/>
        </p:nvSpPr>
        <p:spPr>
          <a:xfrm>
            <a:off x="1040765" y="1450975"/>
            <a:ext cx="2665730" cy="45840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pt-BR"/>
              <a:t>Mesmo com o clube impactado pela enchente, associados, funcion</a:t>
            </a:r>
            <a:r>
              <a:rPr lang="en-US" altLang="en-US"/>
              <a:t>á</a:t>
            </a:r>
            <a:r>
              <a:rPr lang="en-US" altLang="pt-BR"/>
              <a:t>rios e atletas mantiveram o esp</a:t>
            </a:r>
            <a:r>
              <a:rPr lang="en-US" altLang="en-US"/>
              <a:t>í</a:t>
            </a:r>
            <a:r>
              <a:rPr lang="en-US" altLang="pt-BR"/>
              <a:t>rito solid</a:t>
            </a:r>
            <a:r>
              <a:rPr lang="en-US" altLang="en-US"/>
              <a:t>á</a:t>
            </a:r>
            <a:r>
              <a:rPr lang="en-US" altLang="pt-BR"/>
              <a:t>rio, mobilizando esfor</a:t>
            </a:r>
            <a:r>
              <a:rPr lang="en-US" altLang="en-US"/>
              <a:t>ç</a:t>
            </a:r>
            <a:r>
              <a:rPr lang="en-US" altLang="pt-BR"/>
              <a:t>os para auxiliar a comunidade. Destaca-se que muitos deles, apesar de tamb</a:t>
            </a:r>
            <a:r>
              <a:rPr lang="en-US" altLang="en-US"/>
              <a:t>é</a:t>
            </a:r>
            <a:r>
              <a:rPr lang="en-US" altLang="pt-BR"/>
              <a:t>m terem sido afetados, seguiram contribuindo ativamente com a</a:t>
            </a:r>
            <a:r>
              <a:rPr lang="en-US" altLang="en-US"/>
              <a:t>çõ</a:t>
            </a:r>
            <a:r>
              <a:rPr lang="en-US" altLang="pt-BR"/>
              <a:t>es de apoio ao pr</a:t>
            </a:r>
            <a:r>
              <a:rPr lang="en-US" altLang="en-US"/>
              <a:t>ó</a:t>
            </a:r>
            <a:r>
              <a:rPr lang="en-US" altLang="pt-BR"/>
              <a:t>ximo.</a:t>
            </a:r>
            <a:endParaRPr lang="pt-BR" altLang="en-US"/>
          </a:p>
        </p:txBody>
      </p:sp>
      <p:sp>
        <p:nvSpPr>
          <p:cNvPr id="6" name="Rectangle 3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4"/>
          <p:cNvSpPr/>
          <p:nvPr/>
        </p:nvSpPr>
        <p:spPr>
          <a:xfrm>
            <a:off x="548640" y="0"/>
            <a:ext cx="27432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Imagem 8" descr="Imagem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8175" y="1596390"/>
            <a:ext cx="4566285" cy="2228215"/>
          </a:xfrm>
          <a:prstGeom prst="rect">
            <a:avLst/>
          </a:prstGeom>
        </p:spPr>
      </p:pic>
      <p:pic>
        <p:nvPicPr>
          <p:cNvPr id="11" name="Imagem 10" descr="Imagem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8695" y="3824605"/>
            <a:ext cx="1708785" cy="1967230"/>
          </a:xfrm>
          <a:prstGeom prst="rect">
            <a:avLst/>
          </a:prstGeom>
        </p:spPr>
      </p:pic>
      <p:pic>
        <p:nvPicPr>
          <p:cNvPr id="12" name="Imagem 11" descr="Imagem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8810" y="5791835"/>
            <a:ext cx="4565650" cy="1148715"/>
          </a:xfrm>
          <a:prstGeom prst="rect">
            <a:avLst/>
          </a:prstGeom>
        </p:spPr>
      </p:pic>
      <p:pic>
        <p:nvPicPr>
          <p:cNvPr id="13" name="Imagem 12" descr="Imagem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0230" y="3824605"/>
            <a:ext cx="2958465" cy="1967865"/>
          </a:xfrm>
          <a:prstGeom prst="rect">
            <a:avLst/>
          </a:prstGeom>
        </p:spPr>
      </p:pic>
      <p:pic>
        <p:nvPicPr>
          <p:cNvPr id="15" name="Picture 5" descr="logo gpa 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0165" y="0"/>
            <a:ext cx="1473835" cy="159639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1216152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0"/>
            <a:ext cx="27432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logo gpa 2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32720" y="118745"/>
            <a:ext cx="1828800" cy="19802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97280" y="9144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solidFill>
                  <a:srgbClr val="003399"/>
                </a:solidFill>
              </a:rPr>
              <a:t>Impactos da Enchente</a:t>
            </a:r>
            <a:endParaRPr sz="3400" b="1">
              <a:solidFill>
                <a:srgbClr val="00339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97280" y="2011680"/>
            <a:ext cx="9385935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/>
              <a:t>A enchente gerou prejuízos estruturais e operacionais significativos. Mesmo diante disso, </a:t>
            </a:r>
            <a:endParaRPr sz="2000"/>
          </a:p>
          <a:p>
            <a:r>
              <a:rPr sz="2000"/>
              <a:t>atletas, diretoria e associados se uniram para manter o clube ativo e em funcionamento.</a:t>
            </a:r>
            <a:endParaRPr sz="2000"/>
          </a:p>
        </p:txBody>
      </p:sp>
      <p:pic>
        <p:nvPicPr>
          <p:cNvPr id="10" name="Imagem 9" descr="WhatsApp Image 2026-03-17 at 16.18.37 (4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717800"/>
            <a:ext cx="3104515" cy="4140200"/>
          </a:xfrm>
          <a:prstGeom prst="rect">
            <a:avLst/>
          </a:prstGeom>
        </p:spPr>
      </p:pic>
      <p:pic>
        <p:nvPicPr>
          <p:cNvPr id="12" name="Imagem 11" descr="WhatsApp Image 2026-03-17 at 16.18.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8805" y="2749550"/>
            <a:ext cx="3821430" cy="4120515"/>
          </a:xfrm>
          <a:prstGeom prst="rect">
            <a:avLst/>
          </a:prstGeom>
        </p:spPr>
      </p:pic>
      <p:pic>
        <p:nvPicPr>
          <p:cNvPr id="14" name="Imagem 13" descr="WhatsApp Image 2026-03-17 at 16.18.23 (1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5880" y="2748915"/>
            <a:ext cx="4324350" cy="410083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1216152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0"/>
            <a:ext cx="27432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logo gpa 2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19385" y="6350"/>
            <a:ext cx="1828800" cy="19802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97280" y="9144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solidFill>
                  <a:srgbClr val="003399"/>
                </a:solidFill>
              </a:rPr>
              <a:t>Reestruturação do Clube</a:t>
            </a:r>
            <a:endParaRPr sz="3400" b="1">
              <a:solidFill>
                <a:srgbClr val="00339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97280" y="2011680"/>
            <a:ext cx="9962515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/>
              <a:t>O clube passou por um processo de reorganização, retomando gradativamente suas atividades,</a:t>
            </a:r>
            <a:endParaRPr sz="2000"/>
          </a:p>
          <a:p>
            <a:r>
              <a:rPr sz="2000"/>
              <a:t> ajustando sua gestão e buscando estabilidade para continuidade dos projetos esportivos.</a:t>
            </a:r>
            <a:endParaRPr sz="2000"/>
          </a:p>
        </p:txBody>
      </p:sp>
      <p:pic>
        <p:nvPicPr>
          <p:cNvPr id="11" name="Imagem 10" descr="WhatsApp Image 2026-03-17 at 16.18.45 (2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767965"/>
            <a:ext cx="3103880" cy="3981450"/>
          </a:xfrm>
          <a:prstGeom prst="rect">
            <a:avLst/>
          </a:prstGeom>
        </p:spPr>
      </p:pic>
      <p:pic>
        <p:nvPicPr>
          <p:cNvPr id="14" name="Imagem 13" descr="WhatsApp Image 2026-03-17 at 16.18.35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840" y="2767965"/>
            <a:ext cx="2987675" cy="3985260"/>
          </a:xfrm>
          <a:prstGeom prst="rect">
            <a:avLst/>
          </a:prstGeom>
        </p:spPr>
      </p:pic>
      <p:pic>
        <p:nvPicPr>
          <p:cNvPr id="15" name="Imagem 14" descr="WhatsApp Image 2026-03-17 at 16.18.55 (1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5580" y="2783840"/>
            <a:ext cx="2976880" cy="3969385"/>
          </a:xfrm>
          <a:prstGeom prst="rect">
            <a:avLst/>
          </a:prstGeom>
        </p:spPr>
      </p:pic>
      <p:pic>
        <p:nvPicPr>
          <p:cNvPr id="16" name="Imagem 15" descr="WhatsApp Image 2026-03-17 at 16.18.5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8470" y="2767965"/>
            <a:ext cx="2799715" cy="39814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3690" y="274955"/>
            <a:ext cx="4782185" cy="932815"/>
          </a:xfrm>
        </p:spPr>
        <p:txBody>
          <a:bodyPr>
            <a:normAutofit/>
          </a:bodyPr>
          <a:p>
            <a:r>
              <a:rPr lang="pt-BR" altLang="en-US" sz="3200" b="1">
                <a:solidFill>
                  <a:schemeClr val="tx2"/>
                </a:solidFill>
              </a:rPr>
              <a:t>O espirito GEPEANO</a:t>
            </a:r>
            <a:endParaRPr lang="pt-BR" altLang="en-US" sz="3200" b="1">
              <a:solidFill>
                <a:schemeClr val="tx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0"/>
            <a:ext cx="27432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logo gpa 2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1828800" cy="1980272"/>
          </a:xfrm>
          <a:prstGeom prst="rect">
            <a:avLst/>
          </a:prstGeom>
        </p:spPr>
      </p:pic>
      <p:pic>
        <p:nvPicPr>
          <p:cNvPr id="7" name="Imagem 6" descr="WhatsApp Image 2026-03-17 at 16.18.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0870" y="3673475"/>
            <a:ext cx="3962400" cy="3113405"/>
          </a:xfrm>
          <a:prstGeom prst="rect">
            <a:avLst/>
          </a:prstGeom>
        </p:spPr>
      </p:pic>
      <p:pic>
        <p:nvPicPr>
          <p:cNvPr id="8" name="Imagem 7" descr="WhatsApp Image 2026-03-17 at 16.18.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3695065"/>
            <a:ext cx="2625725" cy="3131820"/>
          </a:xfrm>
          <a:prstGeom prst="rect">
            <a:avLst/>
          </a:prstGeom>
        </p:spPr>
      </p:pic>
      <p:pic>
        <p:nvPicPr>
          <p:cNvPr id="9" name="Imagem 8" descr="Imagem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2600" y="3673475"/>
            <a:ext cx="2312035" cy="3119755"/>
          </a:xfrm>
          <a:prstGeom prst="rect">
            <a:avLst/>
          </a:prstGeom>
        </p:spPr>
      </p:pic>
      <p:sp>
        <p:nvSpPr>
          <p:cNvPr id="3" name="Caixa de Texto 2"/>
          <p:cNvSpPr txBox="1"/>
          <p:nvPr/>
        </p:nvSpPr>
        <p:spPr>
          <a:xfrm>
            <a:off x="822960" y="1737360"/>
            <a:ext cx="8336915" cy="10515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pt-BR"/>
              <a:t>O esp</a:t>
            </a:r>
            <a:r>
              <a:rPr lang="en-US" altLang="en-US"/>
              <a:t>í</a:t>
            </a:r>
            <a:r>
              <a:rPr lang="en-US" altLang="pt-BR"/>
              <a:t>rito GEPEANO, neste momento de dificuldade, demonstra que o clube </a:t>
            </a:r>
            <a:r>
              <a:rPr lang="en-US" altLang="en-US"/>
              <a:t>é</a:t>
            </a:r>
            <a:r>
              <a:rPr lang="en-US" altLang="pt-BR"/>
              <a:t> um verdadeiro espa</a:t>
            </a:r>
            <a:r>
              <a:rPr lang="" altLang="en-US"/>
              <a:t>ç</a:t>
            </a:r>
            <a:r>
              <a:rPr lang="en-US" altLang="pt-BR"/>
              <a:t>o de pertencimento, pautado em valores de solidariedade e ajuda ao pr</a:t>
            </a:r>
            <a:r>
              <a:rPr lang="en-US" altLang="en-US"/>
              <a:t>ó</a:t>
            </a:r>
            <a:r>
              <a:rPr lang="en-US" altLang="pt-BR"/>
              <a:t>ximo.</a:t>
            </a:r>
            <a:endParaRPr lang="en-US" altLang="pt-BR"/>
          </a:p>
          <a:p>
            <a:endParaRPr lang="en-US" altLang="pt-BR"/>
          </a:p>
          <a:p>
            <a:r>
              <a:rPr lang="en-US" altLang="pt-BR"/>
              <a:t>Houve diversas formas de apoio, tanto dentro quanto fora do clube, evidenciando que o GPA vai muito al</a:t>
            </a:r>
            <a:r>
              <a:rPr lang="en-US" altLang="en-US"/>
              <a:t>é</a:t>
            </a:r>
            <a:r>
              <a:rPr lang="en-US" altLang="pt-BR"/>
              <a:t>m de uma institui</a:t>
            </a:r>
            <a:r>
              <a:rPr lang="" altLang="en-US"/>
              <a:t>ç</a:t>
            </a:r>
            <a:r>
              <a:rPr lang="en-US" altLang="en-US"/>
              <a:t>ã</a:t>
            </a:r>
            <a:r>
              <a:rPr lang="en-US" altLang="pt-BR"/>
              <a:t>o esportiva </a:t>
            </a:r>
            <a:r>
              <a:rPr lang="en-US" altLang="en-US"/>
              <a:t>é</a:t>
            </a:r>
            <a:r>
              <a:rPr lang="en-US" altLang="pt-BR"/>
              <a:t> uma comunidade unida, que se fortalece nos momentos mais desafiadores.</a:t>
            </a:r>
            <a:endParaRPr lang="en-US" altLang="pt-B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Rectangle 2"/>
          <p:cNvSpPr/>
          <p:nvPr/>
        </p:nvSpPr>
        <p:spPr>
          <a:xfrm>
            <a:off x="64770" y="0"/>
            <a:ext cx="1216152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pt-BR">
              <a:solidFill>
                <a:schemeClr val="tx1"/>
              </a:solidFill>
            </a:endParaRPr>
          </a:p>
          <a:p>
            <a:pPr lvl="2" algn="l"/>
            <a:r>
              <a:rPr lang="en-US" altLang="en-US" sz="1400">
                <a:solidFill>
                  <a:schemeClr val="tx1"/>
                </a:solidFill>
              </a:rPr>
              <a:t></a:t>
            </a:r>
            <a:endParaRPr lang="en-US" altLang="en-US" sz="1400">
              <a:solidFill>
                <a:schemeClr val="tx1"/>
              </a:solidFill>
            </a:endParaRPr>
          </a:p>
          <a:p>
            <a:pPr lvl="2" algn="l"/>
            <a:endParaRPr lang="en-US" altLang="en-US" sz="1400">
              <a:solidFill>
                <a:schemeClr val="tx1"/>
              </a:solidFill>
            </a:endParaRPr>
          </a:p>
          <a:p>
            <a:pPr lvl="2" algn="l"/>
            <a:endParaRPr lang="en-US" altLang="en-US" sz="1400">
              <a:solidFill>
                <a:schemeClr val="tx1"/>
              </a:solidFill>
            </a:endParaRPr>
          </a:p>
          <a:p>
            <a:pPr lvl="2" algn="l"/>
            <a:endParaRPr lang="en-US" altLang="en-US" sz="1400">
              <a:solidFill>
                <a:schemeClr val="tx1"/>
              </a:solidFill>
            </a:endParaRPr>
          </a:p>
          <a:p>
            <a:pPr lvl="2" algn="l"/>
            <a:endParaRPr lang="en-US" altLang="en-US" sz="1400">
              <a:solidFill>
                <a:schemeClr val="tx1"/>
              </a:solidFill>
            </a:endParaRPr>
          </a:p>
          <a:p>
            <a:pPr marL="914400" lvl="4" algn="l">
              <a:buClrTx/>
              <a:buSzTx/>
              <a:buNone/>
            </a:pPr>
            <a:r>
              <a:rPr lang="en-US" altLang="pt-BR" sz="1400">
                <a:solidFill>
                  <a:schemeClr val="tx1"/>
                </a:solidFill>
              </a:rPr>
              <a:t>Evento: CBI de Remo e Para remo unificado</a:t>
            </a:r>
            <a:endParaRPr lang="en-US" altLang="pt-BR" sz="1400">
              <a:solidFill>
                <a:schemeClr val="tx1"/>
              </a:solidFill>
            </a:endParaRPr>
          </a:p>
          <a:p>
            <a:pPr marL="914400" lvl="4" algn="l">
              <a:buClrTx/>
              <a:buSzTx/>
              <a:buNone/>
            </a:pPr>
            <a:r>
              <a:rPr lang="en-US" altLang="pt-BR" sz="1400">
                <a:solidFill>
                  <a:schemeClr val="tx1"/>
                </a:solidFill>
              </a:rPr>
              <a:t>Local : São Paulo   </a:t>
            </a:r>
            <a:endParaRPr lang="en-US" altLang="pt-BR" sz="1400">
              <a:solidFill>
                <a:schemeClr val="tx1"/>
              </a:solidFill>
            </a:endParaRPr>
          </a:p>
          <a:p>
            <a:pPr marL="914400" lvl="4" algn="l">
              <a:buClrTx/>
              <a:buSzTx/>
              <a:buNone/>
            </a:pPr>
            <a:r>
              <a:rPr lang="en-US" altLang="pt-BR" sz="1400">
                <a:solidFill>
                  <a:schemeClr val="tx1"/>
                </a:solidFill>
              </a:rPr>
              <a:t>Raia : Raia da USP  </a:t>
            </a:r>
            <a:endParaRPr lang="en-US" altLang="pt-BR" sz="1400">
              <a:solidFill>
                <a:schemeClr val="tx1"/>
              </a:solidFill>
            </a:endParaRPr>
          </a:p>
          <a:p>
            <a:pPr marL="914400" lvl="4" algn="l">
              <a:buClrTx/>
              <a:buSzTx/>
              <a:buNone/>
            </a:pPr>
            <a:r>
              <a:rPr lang="en-US" altLang="pt-BR" sz="1400">
                <a:solidFill>
                  <a:schemeClr val="tx1"/>
                </a:solidFill>
              </a:rPr>
              <a:t>Organização: Confederação Brasileira de Remo – CBR – Remo Brasil  </a:t>
            </a:r>
            <a:endParaRPr lang="en-US" altLang="pt-BR" sz="1400">
              <a:solidFill>
                <a:schemeClr val="tx1"/>
              </a:solidFill>
            </a:endParaRPr>
          </a:p>
          <a:p>
            <a:pPr marL="914400" lvl="4" algn="l">
              <a:buClrTx/>
              <a:buSzTx/>
              <a:buNone/>
            </a:pPr>
            <a:r>
              <a:rPr lang="en-US" altLang="pt-BR" sz="1400">
                <a:solidFill>
                  <a:schemeClr val="tx1"/>
                </a:solidFill>
              </a:rPr>
              <a:t>Data: 14 a 20 de Outubro de 2024  </a:t>
            </a:r>
            <a:endParaRPr lang="en-US" altLang="pt-BR" sz="1400">
              <a:solidFill>
                <a:schemeClr val="tx1"/>
              </a:solidFill>
            </a:endParaRPr>
          </a:p>
          <a:p>
            <a:pPr marL="914400" lvl="4" algn="l">
              <a:buClrTx/>
              <a:buSzTx/>
              <a:buNone/>
            </a:pPr>
            <a:r>
              <a:rPr lang="en-US" altLang="pt-BR" sz="1400">
                <a:solidFill>
                  <a:schemeClr val="tx1"/>
                </a:solidFill>
              </a:rPr>
              <a:t>Comissão Técnica : Joao Carlos Gonçalves 4</a:t>
            </a:r>
            <a:endParaRPr lang="en-US" altLang="pt-BR" sz="1400">
              <a:solidFill>
                <a:schemeClr val="tx1"/>
              </a:solidFill>
            </a:endParaRPr>
          </a:p>
          <a:p>
            <a:pPr marL="914400" lvl="4" algn="l">
              <a:buClrTx/>
              <a:buSzTx/>
              <a:buNone/>
            </a:pPr>
            <a:r>
              <a:rPr lang="en-US" altLang="pt-BR" sz="1400">
                <a:solidFill>
                  <a:schemeClr val="tx1"/>
                </a:solidFill>
              </a:rPr>
              <a:t>Primeiro lugar no 2- feminino Peso Leve – Final A</a:t>
            </a:r>
            <a:endParaRPr lang="en-US" altLang="pt-BR" sz="1400">
              <a:solidFill>
                <a:schemeClr val="tx1"/>
              </a:solidFill>
            </a:endParaRPr>
          </a:p>
          <a:p>
            <a:pPr marL="914400" lvl="4" algn="l">
              <a:buClrTx/>
              <a:buSzTx/>
              <a:buNone/>
            </a:pPr>
            <a:r>
              <a:rPr lang="en-US" altLang="pt-BR" sz="1400" b="1">
                <a:solidFill>
                  <a:srgbClr val="FF0000"/>
                </a:solidFill>
                <a:highlight>
                  <a:srgbClr val="00FFFF"/>
                </a:highlight>
              </a:rPr>
              <a:t>ISADORA GREVE E LUANA FAGUNDES</a:t>
            </a:r>
            <a:endParaRPr lang="en-US" altLang="pt-BR" sz="1400" b="1">
              <a:solidFill>
                <a:srgbClr val="FF0000"/>
              </a:solidFill>
              <a:highlight>
                <a:srgbClr val="00FFFF"/>
              </a:highlight>
            </a:endParaRPr>
          </a:p>
          <a:p>
            <a:pPr marL="914400" lvl="4" algn="l">
              <a:buClrTx/>
              <a:buSzTx/>
              <a:buNone/>
            </a:pPr>
            <a:r>
              <a:rPr lang="en-US" altLang="pt-BR" sz="1400">
                <a:solidFill>
                  <a:schemeClr val="tx1"/>
                </a:solidFill>
              </a:rPr>
              <a:t>Sexto  LugarSingle Skiff Masculino Sub23</a:t>
            </a:r>
            <a:endParaRPr lang="en-US" altLang="pt-BR" sz="1400">
              <a:solidFill>
                <a:schemeClr val="tx1"/>
              </a:solidFill>
            </a:endParaRPr>
          </a:p>
          <a:p>
            <a:pPr marL="914400" lvl="4" algn="l">
              <a:buClrTx/>
              <a:buSzTx/>
              <a:buNone/>
            </a:pPr>
            <a:r>
              <a:rPr lang="en-US" altLang="pt-BR" sz="1400">
                <a:solidFill>
                  <a:schemeClr val="tx1"/>
                </a:solidFill>
              </a:rPr>
              <a:t>Terceiro Lugar Double Skiff Masculino Sub19</a:t>
            </a:r>
            <a:endParaRPr lang="en-US" altLang="pt-BR" sz="1400">
              <a:solidFill>
                <a:schemeClr val="tx1"/>
              </a:solidFill>
            </a:endParaRPr>
          </a:p>
          <a:p>
            <a:pPr marL="914400" lvl="4" algn="l">
              <a:buClrTx/>
              <a:buSzTx/>
              <a:buNone/>
            </a:pPr>
            <a:r>
              <a:rPr lang="en-US" altLang="pt-BR" sz="1400">
                <a:solidFill>
                  <a:schemeClr val="tx1"/>
                </a:solidFill>
              </a:rPr>
              <a:t>Quatro Sem Masculino Sub19</a:t>
            </a:r>
            <a:endParaRPr lang="en-US" altLang="pt-BR" sz="1400">
              <a:solidFill>
                <a:schemeClr val="tx1"/>
              </a:solidFill>
            </a:endParaRPr>
          </a:p>
          <a:p>
            <a:pPr marL="914400" lvl="4" algn="l">
              <a:buClrTx/>
              <a:buSzTx/>
              <a:buNone/>
            </a:pPr>
            <a:r>
              <a:rPr lang="en-US" altLang="pt-BR" sz="1400">
                <a:solidFill>
                  <a:schemeClr val="tx1"/>
                </a:solidFill>
              </a:rPr>
              <a:t>sexto  Lugar Quatro Sem Masculino Sub19</a:t>
            </a:r>
            <a:endParaRPr lang="en-US" altLang="pt-BR" sz="1400">
              <a:solidFill>
                <a:schemeClr val="tx1"/>
              </a:solidFill>
            </a:endParaRPr>
          </a:p>
          <a:p>
            <a:pPr marL="914400" lvl="4" algn="l">
              <a:buClrTx/>
              <a:buSzTx/>
              <a:buNone/>
            </a:pPr>
            <a:r>
              <a:rPr lang="en-US" altLang="pt-BR" sz="1400">
                <a:solidFill>
                  <a:schemeClr val="tx1"/>
                </a:solidFill>
              </a:rPr>
              <a:t> Quarto Lugar Double Skiff Feminino Peso Leve</a:t>
            </a:r>
            <a:endParaRPr lang="en-US" altLang="pt-BR" sz="1400">
              <a:solidFill>
                <a:schemeClr val="tx1"/>
              </a:solidFill>
            </a:endParaRPr>
          </a:p>
          <a:p>
            <a:pPr marL="914400" lvl="4" algn="l">
              <a:buClrTx/>
              <a:buSzTx/>
              <a:buNone/>
            </a:pPr>
            <a:endParaRPr lang="en-US" altLang="pt-BR" sz="1400">
              <a:solidFill>
                <a:schemeClr val="tx1"/>
              </a:solidFill>
            </a:endParaRPr>
          </a:p>
          <a:p>
            <a:pPr marL="914400" lvl="4" algn="l">
              <a:buClrTx/>
              <a:buSzTx/>
              <a:buNone/>
            </a:pPr>
            <a:r>
              <a:rPr lang="en-US" altLang="pt-BR" sz="1400">
                <a:solidFill>
                  <a:schemeClr val="tx1"/>
                </a:solidFill>
              </a:rPr>
              <a:t>Evento: CBI de Jovens talentos do Remo unificado</a:t>
            </a:r>
            <a:endParaRPr lang="en-US" altLang="pt-BR" sz="1400">
              <a:solidFill>
                <a:schemeClr val="tx1"/>
              </a:solidFill>
            </a:endParaRPr>
          </a:p>
          <a:p>
            <a:pPr marL="914400" lvl="4" algn="l">
              <a:buClrTx/>
              <a:buSzTx/>
              <a:buNone/>
            </a:pPr>
            <a:r>
              <a:rPr lang="en-US" altLang="pt-BR" sz="1400">
                <a:solidFill>
                  <a:schemeClr val="tx1"/>
                </a:solidFill>
              </a:rPr>
              <a:t>Local : Rio de Janeiro    </a:t>
            </a:r>
            <a:endParaRPr lang="en-US" altLang="pt-BR" sz="1400">
              <a:solidFill>
                <a:schemeClr val="tx1"/>
              </a:solidFill>
            </a:endParaRPr>
          </a:p>
          <a:p>
            <a:pPr marL="914400" lvl="4" algn="l">
              <a:buClrTx/>
              <a:buSzTx/>
              <a:buNone/>
            </a:pPr>
            <a:r>
              <a:rPr lang="en-US" altLang="pt-BR" sz="1400">
                <a:solidFill>
                  <a:schemeClr val="tx1"/>
                </a:solidFill>
              </a:rPr>
              <a:t>Raia : Lagoa Rodrigo de Freitas  </a:t>
            </a:r>
            <a:endParaRPr lang="en-US" altLang="pt-BR" sz="1400">
              <a:solidFill>
                <a:schemeClr val="tx1"/>
              </a:solidFill>
            </a:endParaRPr>
          </a:p>
          <a:p>
            <a:pPr marL="914400" lvl="4" algn="l">
              <a:buClrTx/>
              <a:buSzTx/>
              <a:buNone/>
            </a:pPr>
            <a:r>
              <a:rPr lang="en-US" altLang="pt-BR" sz="1400">
                <a:solidFill>
                  <a:schemeClr val="tx1"/>
                </a:solidFill>
              </a:rPr>
              <a:t>Data: 25 de Novembro a 1 de Dezembro </a:t>
            </a:r>
            <a:endParaRPr lang="en-US" altLang="pt-BR" sz="1400">
              <a:solidFill>
                <a:schemeClr val="tx1"/>
              </a:solidFill>
            </a:endParaRPr>
          </a:p>
          <a:p>
            <a:pPr marL="914400" lvl="4" algn="l">
              <a:buClrTx/>
              <a:buSzTx/>
              <a:buNone/>
            </a:pPr>
            <a:r>
              <a:rPr lang="en-US" altLang="pt-BR" sz="1400">
                <a:solidFill>
                  <a:schemeClr val="tx1"/>
                </a:solidFill>
              </a:rPr>
              <a:t>Terceiro Lugar Double Skiff Masculino Junior Final A</a:t>
            </a:r>
            <a:endParaRPr lang="en-US" altLang="pt-BR" sz="1400">
              <a:solidFill>
                <a:schemeClr val="tx1"/>
              </a:solidFill>
            </a:endParaRPr>
          </a:p>
          <a:p>
            <a:pPr marL="914400" lvl="4" algn="l">
              <a:buClrTx/>
              <a:buSzTx/>
              <a:buNone/>
            </a:pPr>
            <a:r>
              <a:rPr lang="en-US" altLang="pt-BR" sz="1400">
                <a:solidFill>
                  <a:schemeClr val="tx1"/>
                </a:solidFill>
              </a:rPr>
              <a:t>Destaque no ano de 2024 </a:t>
            </a:r>
            <a:endParaRPr lang="en-US" altLang="pt-BR" sz="1400">
              <a:solidFill>
                <a:schemeClr val="tx1"/>
              </a:solidFill>
            </a:endParaRPr>
          </a:p>
          <a:p>
            <a:pPr marL="914400" lvl="4" algn="l">
              <a:buClrTx/>
              <a:buSzTx/>
              <a:buNone/>
            </a:pPr>
            <a:r>
              <a:rPr lang="en-US" altLang="pt-BR" sz="1400">
                <a:solidFill>
                  <a:schemeClr val="tx1"/>
                </a:solidFill>
              </a:rPr>
              <a:t>Primeiro lugar no 2- feminino Peso Leve – Final A  </a:t>
            </a:r>
            <a:endParaRPr lang="en-US" altLang="pt-BR" sz="1400">
              <a:solidFill>
                <a:schemeClr val="tx1"/>
              </a:solidFill>
            </a:endParaRPr>
          </a:p>
          <a:p>
            <a:pPr marL="914400" lvl="4" algn="l">
              <a:buClrTx/>
              <a:buSzTx/>
              <a:buNone/>
            </a:pPr>
            <a:r>
              <a:rPr lang="en-US" altLang="pt-BR" sz="1400" b="1">
                <a:solidFill>
                  <a:srgbClr val="FF0000"/>
                </a:solidFill>
                <a:highlight>
                  <a:srgbClr val="FFFF00"/>
                </a:highlight>
              </a:rPr>
              <a:t>TRI CAMPEÕES BRASILEIRAS</a:t>
            </a:r>
            <a:r>
              <a:rPr lang="en-US" altLang="pt-BR" sz="1400">
                <a:solidFill>
                  <a:schemeClr val="tx1"/>
                </a:solidFill>
              </a:rPr>
              <a:t>  </a:t>
            </a:r>
            <a:endParaRPr lang="en-US" altLang="pt-BR" sz="1400">
              <a:solidFill>
                <a:schemeClr val="tx1"/>
              </a:solidFill>
            </a:endParaRPr>
          </a:p>
          <a:p>
            <a:pPr marL="914400" lvl="4" algn="l">
              <a:buClrTx/>
              <a:buSzTx/>
              <a:buNone/>
            </a:pPr>
            <a:r>
              <a:rPr lang="en-US" altLang="pt-BR" sz="1400">
                <a:solidFill>
                  <a:schemeClr val="tx1"/>
                </a:solidFill>
              </a:rPr>
              <a:t>LUANA FAGUNDES / ISADORA GREVE  </a:t>
            </a:r>
            <a:endParaRPr lang="en-US" altLang="pt-BR" sz="1400">
              <a:solidFill>
                <a:schemeClr val="tx1"/>
              </a:solidFill>
            </a:endParaRPr>
          </a:p>
          <a:p>
            <a:pPr marL="914400" lvl="4" algn="l">
              <a:buClrTx/>
              <a:buSzTx/>
              <a:buNone/>
            </a:pPr>
            <a:r>
              <a:rPr lang="en-US" altLang="pt-BR" sz="1400">
                <a:solidFill>
                  <a:schemeClr val="tx1"/>
                </a:solidFill>
              </a:rPr>
              <a:t>Convocação para seleção brasileira para disputar o Sul Americano de Remo</a:t>
            </a:r>
            <a:endParaRPr lang="en-US" altLang="pt-BR" sz="140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0"/>
            <a:ext cx="27432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logo gpa 2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32720" y="31115"/>
            <a:ext cx="1828800" cy="19802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1080" y="99695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solidFill>
                  <a:srgbClr val="003399"/>
                </a:solidFill>
              </a:rPr>
              <a:t>Conquistas Esportivas</a:t>
            </a:r>
            <a:endParaRPr sz="3400" b="1">
              <a:solidFill>
                <a:srgbClr val="00339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97280" y="711200"/>
            <a:ext cx="9103995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/>
              <a:t>Mesmo em um cenário adverso, o clube participou do Campeonato Nacional de Remo,</a:t>
            </a:r>
            <a:endParaRPr sz="2000"/>
          </a:p>
          <a:p>
            <a:r>
              <a:rPr sz="2000"/>
              <a:t> conquistando medalhas e demonstrando a força e dedicação de seus atletas.</a:t>
            </a:r>
            <a:endParaRPr sz="2000"/>
          </a:p>
        </p:txBody>
      </p:sp>
      <p:pic>
        <p:nvPicPr>
          <p:cNvPr id="9" name="Imagem 8" descr="18.10 - CBI Remo - Fotos_ Gabriella Garbim_ECP-1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5210" y="2014855"/>
            <a:ext cx="5963285" cy="377571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Rectangle 2"/>
          <p:cNvSpPr/>
          <p:nvPr/>
        </p:nvSpPr>
        <p:spPr>
          <a:xfrm>
            <a:off x="-474980" y="0"/>
            <a:ext cx="1216152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0"/>
            <a:ext cx="27432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logo gpa 2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57740" y="95885"/>
            <a:ext cx="1828800" cy="19802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97280" y="300355"/>
            <a:ext cx="3034030" cy="61404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pt-BR" sz="3400" b="1">
                <a:solidFill>
                  <a:srgbClr val="003399"/>
                </a:solidFill>
              </a:rPr>
              <a:t>Vale o destaque</a:t>
            </a:r>
            <a:endParaRPr lang="pt-BR" sz="3400" b="1">
              <a:solidFill>
                <a:srgbClr val="00339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0725" y="1709420"/>
            <a:ext cx="11287125" cy="498094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lvl="0" algn="l">
              <a:buClrTx/>
              <a:buSzTx/>
              <a:buFontTx/>
            </a:pPr>
            <a:r>
              <a:rPr lang="en-US" altLang="pt-BR" sz="2000">
                <a:sym typeface="+mn-ea"/>
              </a:rPr>
              <a:t>N</a:t>
            </a:r>
            <a:r>
              <a:rPr lang="en-US" altLang="pt-BR" sz="2000">
                <a:sym typeface="+mn-ea"/>
              </a:rPr>
              <a:t>este momento de solidariedade</a:t>
            </a:r>
            <a:endParaRPr lang="en-US" altLang="pt-BR" sz="2000"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en-US" altLang="pt-BR" sz="2000">
                <a:sym typeface="+mn-ea"/>
              </a:rPr>
              <a:t>os clubes gaúchos Grêmio Náutico União e Clube de Regatas Guaíba-Porto Alegre,ambos fortemente </a:t>
            </a:r>
            <a:endParaRPr lang="en-US" altLang="pt-BR" sz="2000"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en-US" altLang="pt-BR" sz="2000">
                <a:sym typeface="+mn-ea"/>
              </a:rPr>
              <a:t>atingidos pela enchente, uniram forças durante o Campeonato Brasileiro de Remo de 2024.</a:t>
            </a:r>
            <a:endParaRPr lang="en-US" altLang="pt-BR" sz="2000"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en-US" altLang="pt-BR" sz="2000">
                <a:sym typeface="+mn-ea"/>
              </a:rPr>
              <a:t>Mesmo diante das adversidades,</a:t>
            </a:r>
            <a:r>
              <a:rPr lang="pt-BR" altLang="en-US" sz="2000">
                <a:sym typeface="+mn-ea"/>
              </a:rPr>
              <a:t> </a:t>
            </a:r>
            <a:r>
              <a:rPr lang="en-US" altLang="pt-BR" sz="2000">
                <a:sym typeface="+mn-ea"/>
              </a:rPr>
              <a:t>as equipes demonstraram superação e espírito coletivo, </a:t>
            </a:r>
            <a:endParaRPr lang="en-US" altLang="pt-BR" sz="2000"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en-US" altLang="pt-BR" sz="2000">
                <a:sym typeface="+mn-ea"/>
              </a:rPr>
              <a:t>alcançando o pódio, conquistando medalhas e obtendo expressivas colocações na competição</a:t>
            </a:r>
            <a:r>
              <a:rPr lang="en-US" altLang="pt-BR" sz="2000">
                <a:sym typeface="+mn-ea"/>
              </a:rPr>
              <a:t>.</a:t>
            </a:r>
            <a:endParaRPr lang="en-US" altLang="pt-BR" sz="2000">
              <a:sym typeface="+mn-ea"/>
            </a:endParaRPr>
          </a:p>
        </p:txBody>
      </p:sp>
      <p:pic>
        <p:nvPicPr>
          <p:cNvPr id="10" name="Imagem 9" descr="Img 0549 _  2024 10 20 _ Campeonato Brasileiro de Remo Unificado _ Fotos Rafael de Freita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4340" y="3350895"/>
            <a:ext cx="7983855" cy="34099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5323840" cy="975360"/>
          </a:xfrm>
        </p:spPr>
        <p:txBody>
          <a:bodyPr/>
          <a:p>
            <a:r>
              <a:rPr lang="pt-BR" b="1">
                <a:solidFill>
                  <a:srgbClr val="003399"/>
                </a:solidFill>
                <a:sym typeface="+mn-ea"/>
              </a:rPr>
              <a:t>O Futuro </a:t>
            </a:r>
            <a:endParaRPr lang="pt-BR" alt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0"/>
            <a:ext cx="27432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aixa de Texto 2"/>
          <p:cNvSpPr txBox="1"/>
          <p:nvPr/>
        </p:nvSpPr>
        <p:spPr>
          <a:xfrm>
            <a:off x="808990" y="1051560"/>
            <a:ext cx="8164830" cy="34798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 altLang="pt-BR"/>
          </a:p>
          <a:p>
            <a:endParaRPr lang="en-US" altLang="pt-BR"/>
          </a:p>
          <a:p>
            <a:endParaRPr lang="en-US" altLang="pt-BR"/>
          </a:p>
          <a:p>
            <a:r>
              <a:rPr lang="en-US" altLang="pt-BR"/>
              <a:t>O clube segue levando sua estrela solit</a:t>
            </a:r>
            <a:r>
              <a:rPr lang="en-US" altLang="en-US"/>
              <a:t>á</a:t>
            </a:r>
            <a:r>
              <a:rPr lang="en-US" altLang="pt-BR"/>
              <a:t>ria, que de solit</a:t>
            </a:r>
            <a:r>
              <a:rPr lang="en-US" altLang="en-US"/>
              <a:t>á</a:t>
            </a:r>
            <a:r>
              <a:rPr lang="en-US" altLang="pt-BR"/>
              <a:t>ria n</a:t>
            </a:r>
            <a:r>
              <a:rPr lang="en-US" altLang="en-US"/>
              <a:t>ã</a:t>
            </a:r>
            <a:r>
              <a:rPr lang="en-US" altLang="pt-BR"/>
              <a:t>o tem nada. Ela brilha sempre em destaque, acompanhada por todos aqueles que se dedicam diariamente a lev</a:t>
            </a:r>
            <a:r>
              <a:rPr lang="en-US" altLang="en-US"/>
              <a:t>á</a:t>
            </a:r>
            <a:r>
              <a:rPr lang="en-US" altLang="pt-BR"/>
              <a:t>-la ao lugar mais alto, com excel</a:t>
            </a:r>
            <a:r>
              <a:rPr lang="en-US" altLang="en-US"/>
              <a:t>ê</a:t>
            </a:r>
            <a:r>
              <a:rPr lang="en-US" altLang="pt-BR"/>
              <a:t>ncia, uni</a:t>
            </a:r>
            <a:r>
              <a:rPr lang="en-US" altLang="en-US"/>
              <a:t>ã</a:t>
            </a:r>
            <a:r>
              <a:rPr lang="en-US" altLang="pt-BR"/>
              <a:t>o e solidariedade.</a:t>
            </a:r>
            <a:endParaRPr lang="en-US" altLang="pt-BR"/>
          </a:p>
          <a:p>
            <a:endParaRPr lang="en-US" altLang="pt-BR"/>
          </a:p>
          <a:p>
            <a:r>
              <a:rPr lang="en-US" altLang="pt-BR"/>
              <a:t>O ano de 2024 foi marcado pela resili</a:t>
            </a:r>
            <a:r>
              <a:rPr lang="en-US" altLang="en-US"/>
              <a:t>ê</a:t>
            </a:r>
            <a:r>
              <a:rPr lang="en-US" altLang="pt-BR"/>
              <a:t>ncia e pelo comprometimento de todos. Mesmo diante das adversidades, o clube demonstrou sua for</a:t>
            </a:r>
            <a:r>
              <a:rPr lang="" altLang="en-US"/>
              <a:t>ç</a:t>
            </a:r>
            <a:r>
              <a:rPr lang="en-US" altLang="pt-BR"/>
              <a:t>a e capacidade de supera</a:t>
            </a:r>
            <a:r>
              <a:rPr lang="" altLang="en-US"/>
              <a:t>ç</a:t>
            </a:r>
            <a:r>
              <a:rPr lang="en-US" altLang="en-US"/>
              <a:t>ã</a:t>
            </a:r>
            <a:r>
              <a:rPr lang="en-US" altLang="pt-BR"/>
              <a:t>o.</a:t>
            </a:r>
            <a:endParaRPr lang="en-US" altLang="pt-BR"/>
          </a:p>
          <a:p>
            <a:endParaRPr lang="en-US" altLang="pt-BR"/>
          </a:p>
          <a:p>
            <a:r>
              <a:rPr lang="en-US" altLang="pt-BR"/>
              <a:t>Com mais de 130 anos de hist</a:t>
            </a:r>
            <a:r>
              <a:rPr lang="en-US" altLang="en-US"/>
              <a:t>ó</a:t>
            </a:r>
            <a:r>
              <a:rPr lang="en-US" altLang="pt-BR"/>
              <a:t>ria, a institui</a:t>
            </a:r>
            <a:r>
              <a:rPr lang="" altLang="en-US"/>
              <a:t>ç</a:t>
            </a:r>
            <a:r>
              <a:rPr lang="en-US" altLang="en-US"/>
              <a:t>ã</a:t>
            </a:r>
            <a:r>
              <a:rPr lang="en-US" altLang="pt-BR"/>
              <a:t>o segue firme em seu prop</a:t>
            </a:r>
            <a:r>
              <a:rPr lang="en-US" altLang="en-US"/>
              <a:t>ó</a:t>
            </a:r>
            <a:r>
              <a:rPr lang="en-US" altLang="pt-BR"/>
              <a:t>sito, honrando seu legado e construindo, dia ap</a:t>
            </a:r>
            <a:r>
              <a:rPr lang="en-US" altLang="en-US"/>
              <a:t>ó</a:t>
            </a:r>
            <a:r>
              <a:rPr lang="en-US" altLang="pt-BR"/>
              <a:t>s dia, um futuro ainda mais forte.</a:t>
            </a:r>
            <a:endParaRPr lang="pt-BR" altLang="en-US"/>
          </a:p>
        </p:txBody>
      </p:sp>
      <p:pic>
        <p:nvPicPr>
          <p:cNvPr id="6" name="Picture 5" descr="logo gpa 2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31115"/>
            <a:ext cx="1722120" cy="18656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3775</Words>
  <Application>WPS Presentation</Application>
  <PresentationFormat>On-screen Show (4:3)</PresentationFormat>
  <Paragraphs>86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8" baseType="lpstr">
      <vt:lpstr>Arial</vt:lpstr>
      <vt:lpstr>SimSun</vt:lpstr>
      <vt:lpstr>Wingdings</vt:lpstr>
      <vt:lpstr>Arial</vt:lpstr>
      <vt:lpstr>Calibri</vt:lpstr>
      <vt:lpstr>Microsoft YaHei</vt:lpstr>
      <vt:lpstr>Arial Unicode MS</vt:lpstr>
      <vt:lpstr>Office Theme</vt:lpstr>
      <vt:lpstr>PowerPoint 演示文稿</vt:lpstr>
      <vt:lpstr>O clube em 2024</vt:lpstr>
      <vt:lpstr>PowerPoint 演示文稿</vt:lpstr>
      <vt:lpstr>Solidariedade </vt:lpstr>
      <vt:lpstr>PowerPoint 演示文稿</vt:lpstr>
      <vt:lpstr>PowerPoint 演示文稿</vt:lpstr>
      <vt:lpstr>O espirito GEPEANO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Paulo Henrique</cp:lastModifiedBy>
  <cp:revision>3</cp:revision>
  <dcterms:created xsi:type="dcterms:W3CDTF">2013-01-27T09:14:00Z</dcterms:created>
  <dcterms:modified xsi:type="dcterms:W3CDTF">2026-03-20T14:55:06Z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756B0769195441CD8A006CF11D9AF12B_13</vt:lpwstr>
  </property>
  <property fmtid="{D5CDD505-2E9C-101B-9397-08002B2CF9AE}" pid="3" name="KSOProductBuildVer">
    <vt:lpwstr>1046-12.2.0.23196</vt:lpwstr>
  </property>
</Properties>
</file>